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8" roundtripDataSignature="AMtx7miC3ssDHnhtRsfXhdA6LYlzLwk6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1106487" y="812800"/>
            <a:ext cx="5341937" cy="4005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3" type="hdr"/>
          </p:nvPr>
        </p:nvSpPr>
        <p:spPr>
          <a:xfrm>
            <a:off x="0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0" type="dt"/>
          </p:nvPr>
        </p:nvSpPr>
        <p:spPr>
          <a:xfrm>
            <a:off x="4278312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1" type="ftr"/>
          </p:nvPr>
        </p:nvSpPr>
        <p:spPr>
          <a:xfrm>
            <a:off x="0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4" type="sldNum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" name="Google Shape;31;p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503237" y="622617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503237" y="792162"/>
            <a:ext cx="9067800" cy="413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503237" y="53752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448050" y="53752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7227887" y="53752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503237" y="53752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448050" y="53752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7227887" y="53752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503237" y="622617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503237" y="792162"/>
            <a:ext cx="9067800" cy="413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503237" y="53752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448050" y="53752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7227887" y="53752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>
            <p:ph idx="1" type="body"/>
          </p:nvPr>
        </p:nvSpPr>
        <p:spPr>
          <a:xfrm>
            <a:off x="503237" y="2808287"/>
            <a:ext cx="8712200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95625" y="1295400"/>
            <a:ext cx="3527425" cy="251936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 txBox="1"/>
          <p:nvPr/>
        </p:nvSpPr>
        <p:spPr>
          <a:xfrm>
            <a:off x="792162" y="3455987"/>
            <a:ext cx="8418512" cy="2627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698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11ο ΓΕΛ Ηρακλείου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Πρόγραμμα </a:t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“Σχολεία - Πρέσβεις του Ευρωπαϊκού Κοινοβουλίου (EPAS)” </a:t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για το σχολικό έτος 2021 - 2022</a:t>
            </a:r>
            <a:endParaRPr b="1" i="0" sz="26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/>
          <p:nvPr>
            <p:ph type="title"/>
          </p:nvPr>
        </p:nvSpPr>
        <p:spPr>
          <a:xfrm>
            <a:off x="503237" y="622617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"/>
          <p:cNvSpPr txBox="1"/>
          <p:nvPr>
            <p:ph idx="1" type="body"/>
          </p:nvPr>
        </p:nvSpPr>
        <p:spPr>
          <a:xfrm>
            <a:off x="503237" y="792162"/>
            <a:ext cx="9070975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250" y="4535487"/>
            <a:ext cx="4513262" cy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"/>
          <p:cNvSpPr txBox="1"/>
          <p:nvPr/>
        </p:nvSpPr>
        <p:spPr>
          <a:xfrm>
            <a:off x="503237" y="720725"/>
            <a:ext cx="9353550" cy="6119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68025">
            <a:noAutofit/>
          </a:bodyPr>
          <a:lstStyle/>
          <a:p>
            <a:pPr indent="0" lvl="0" marL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Φέτος το Λύκειό μας, συμμετέχοντας σε ευρωπαϊκό πρόγραμμα και αναλαμβάνοντας ρόλο “Σχολείου - Πρέσβη του Ευρωπαϊκού Κοινοβουλίου”, στοχεύει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οι μαθητές μας να κατανοήσουν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καλύτερα  τη λειτουργία, αλλά και 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τη 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σημασία της Ευρωπαϊκής Ένωσης.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1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Στο πρόγραμμα ι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διαίτερ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η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έμφα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σ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θα δοθεί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92417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στις αξίες που προωθεί η Ε.Ε ,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92417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στους δημοκρατικούς θεσμούς βάσει των οποίων λειτουργεί η Ε.Ε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92417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 σημασία της Ε.Ε. για την καθημερινότητα μας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92417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στις μεγάλες προκλήσεις που αντιμετωπίζουμε ως κοινωνίες στο πλαίσιο της Ε.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Ε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 πρόγραμμα 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αποσκοπεί </a:t>
            </a: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επίσης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να αναδείξει τη μεγάλη σημασία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της ενεργού συμμετοχής μας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 διαμόρφωση της Ευρώπης,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στην οποία θέλουμε να ζήσουμε.</a:t>
            </a:r>
            <a:endParaRPr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2400"/>
          </a:p>
          <a:p>
            <a:pPr indent="0" lvl="0" marL="4573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Το πρόγραμμα υλοποιούν οι καθηγητές: Ζεάκη Β., Καζαμιάκης Η., Κοκκινογένη Μ., Κοτσυφάκη Α., Μελισσουργάκης Λ., Περακάκη Ξ.,Πρεβελιανάκη Μ.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2300"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2400"/>
          </a:p>
          <a:p>
            <a:pPr indent="-214312" lvl="0" marL="52451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2021-10-22T14:51:06Z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